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Sarabun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Abril Fatface"/>
      <p:regular r:id="rId25"/>
    </p:embeddedFont>
    <p:embeddedFont>
      <p:font typeface="Pacifico"/>
      <p:regular r:id="rId26"/>
    </p:embeddedFont>
    <p:embeddedFont>
      <p:font typeface="Arial Black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8" roundtripDataSignature="AMtx7mjxVBG85KoI4jQedCZ2UK/dXPLF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arabun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acifico-regular.fntdata"/><Relationship Id="rId25" Type="http://schemas.openxmlformats.org/officeDocument/2006/relationships/font" Target="fonts/AbrilFatface-regular.fntdata"/><Relationship Id="rId28" Type="http://customschemas.google.com/relationships/presentationmetadata" Target="metadata"/><Relationship Id="rId27" Type="http://schemas.openxmlformats.org/officeDocument/2006/relationships/font" Target="fonts/ArialBlack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arabun-regular.fntdata"/><Relationship Id="rId16" Type="http://schemas.openxmlformats.org/officeDocument/2006/relationships/slide" Target="slides/slide11.xml"/><Relationship Id="rId19" Type="http://schemas.openxmlformats.org/officeDocument/2006/relationships/font" Target="fonts/Sarabun-italic.fntdata"/><Relationship Id="rId18" Type="http://schemas.openxmlformats.org/officeDocument/2006/relationships/font" Target="fonts/Sarabun-bold.fntdata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9d5c51bcdb_0_1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9d5c51bcdb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ได้ความรู้จากการค้นคว้าข้อมูลเรื่องระดับความแข็งของแร่ทั้ง 10 ระดับ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ได้ฝึกทักษะการพัฒนาเว็บไซต์โดยใช้ frameworkต่างๆมาประยุกต์ใช้สร้างเว็บไซต์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ได้รับประสบการณ์ในการออกแบบและพัฒนาเว็บไซต์ร่วมกันเป็นทีม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รู้จักกับเครื่องมือพัฒนาเว็บไซต์มากยิ่งขึ้น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9d5c51bcdb_0_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9d5c51bcd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ได้ความรู้จากการค้นคว้าข้อมูลเรื่องระดับความแข็งของแร่ทั้ง 10 ระดับ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ได้ฝึกทักษะการพัฒนาเว็บไซต์โดยใช้ frameworkต่างๆมาประยุกต์ใช้สร้างเว็บไซต์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ได้รับประสบการณ์ในการออกแบบและพัฒนาเว็บไซต์ร่วมกันเป็นทีม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รู้จักกับเครื่องมือพัฒนาเว็บไซต์มากยิ่งขึ้น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d5c51bcdb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9d5c51bcd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d5c51bcdb_0_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9d5c51bcdb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ได้ความรู้จากการค้นคว้าข้อมูลเรื่องระดับความแข็งของแร่ทั้ง 10 ระดับ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ได้ฝึกทักษะการพัฒนาเว็บไซต์โดยใช้ frameworkต่างๆมาประยุกต์ใช้สร้างเว็บไซต์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ได้รับประสบการณ์ในการออกแบบและพัฒนาเว็บไซต์ร่วมกันเป็นทีม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รู้จักกับเครื่องมือพัฒนาเว็บไซต์มากยิ่งขึ้น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" name="Google Shape;55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0" name="Google Shape;6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" name="Google Shape;17;p13"/>
          <p:cNvSpPr/>
          <p:nvPr/>
        </p:nvSpPr>
        <p:spPr>
          <a:xfrm>
            <a:off x="8290940" y="791782"/>
            <a:ext cx="860299" cy="860299"/>
          </a:xfrm>
          <a:custGeom>
            <a:rect b="b" l="l" r="r" t="t"/>
            <a:pathLst>
              <a:path extrusionOk="0" h="631412" w="631412">
                <a:moveTo>
                  <a:pt x="0" y="0"/>
                </a:moveTo>
                <a:lnTo>
                  <a:pt x="631412" y="0"/>
                </a:lnTo>
                <a:lnTo>
                  <a:pt x="631412" y="631412"/>
                </a:lnTo>
                <a:lnTo>
                  <a:pt x="0" y="631412"/>
                </a:lnTo>
                <a:close/>
              </a:path>
            </a:pathLst>
          </a:custGeom>
          <a:solidFill>
            <a:srgbClr val="FFC94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" name="Google Shape;18;p13"/>
          <p:cNvGrpSpPr/>
          <p:nvPr/>
        </p:nvGrpSpPr>
        <p:grpSpPr>
          <a:xfrm>
            <a:off x="8608598" y="4526169"/>
            <a:ext cx="930019" cy="930019"/>
            <a:chOff x="9842125" y="1554812"/>
            <a:chExt cx="712549" cy="712549"/>
          </a:xfrm>
        </p:grpSpPr>
        <p:sp>
          <p:nvSpPr>
            <p:cNvPr id="19" name="Google Shape;19;p13"/>
            <p:cNvSpPr/>
            <p:nvPr/>
          </p:nvSpPr>
          <p:spPr>
            <a:xfrm>
              <a:off x="9842125" y="1554812"/>
              <a:ext cx="712549" cy="712549"/>
            </a:xfrm>
            <a:custGeom>
              <a:rect b="b" l="l" r="r" t="t"/>
              <a:pathLst>
                <a:path extrusionOk="0" h="392049" w="392049">
                  <a:moveTo>
                    <a:pt x="392049" y="196025"/>
                  </a:moveTo>
                  <a:cubicBezTo>
                    <a:pt x="392049" y="304286"/>
                    <a:pt x="304286" y="392049"/>
                    <a:pt x="196024" y="392049"/>
                  </a:cubicBezTo>
                  <a:cubicBezTo>
                    <a:pt x="87763" y="392049"/>
                    <a:pt x="-1" y="304286"/>
                    <a:pt x="-1" y="196024"/>
                  </a:cubicBezTo>
                  <a:cubicBezTo>
                    <a:pt x="-1" y="87763"/>
                    <a:pt x="87763" y="0"/>
                    <a:pt x="196024" y="0"/>
                  </a:cubicBezTo>
                  <a:cubicBezTo>
                    <a:pt x="304286" y="0"/>
                    <a:pt x="392049" y="87763"/>
                    <a:pt x="392049" y="196025"/>
                  </a:cubicBezTo>
                  <a:close/>
                </a:path>
              </a:pathLst>
            </a:custGeom>
            <a:solidFill>
              <a:srgbClr val="9DDDE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0" name="Google Shape;20;p13"/>
            <p:cNvSpPr/>
            <p:nvPr/>
          </p:nvSpPr>
          <p:spPr>
            <a:xfrm>
              <a:off x="10042060" y="1754746"/>
              <a:ext cx="312648" cy="312648"/>
            </a:xfrm>
            <a:custGeom>
              <a:rect b="b" l="l" r="r" t="t"/>
              <a:pathLst>
                <a:path extrusionOk="0" h="172021" w="172021">
                  <a:moveTo>
                    <a:pt x="172021" y="86011"/>
                  </a:moveTo>
                  <a:cubicBezTo>
                    <a:pt x="172021" y="133513"/>
                    <a:pt x="133513" y="172022"/>
                    <a:pt x="86010" y="172022"/>
                  </a:cubicBezTo>
                  <a:cubicBezTo>
                    <a:pt x="38508" y="172022"/>
                    <a:pt x="-1" y="133513"/>
                    <a:pt x="-1" y="86011"/>
                  </a:cubicBezTo>
                  <a:cubicBezTo>
                    <a:pt x="-1" y="38508"/>
                    <a:pt x="38507" y="0"/>
                    <a:pt x="86010" y="0"/>
                  </a:cubicBezTo>
                  <a:cubicBezTo>
                    <a:pt x="133513" y="0"/>
                    <a:pt x="172021" y="38508"/>
                    <a:pt x="172021" y="860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21" name="Google Shape;21;p13"/>
          <p:cNvSpPr/>
          <p:nvPr/>
        </p:nvSpPr>
        <p:spPr>
          <a:xfrm>
            <a:off x="0" y="0"/>
            <a:ext cx="860299" cy="860299"/>
          </a:xfrm>
          <a:custGeom>
            <a:rect b="b" l="l" r="r" t="t"/>
            <a:pathLst>
              <a:path extrusionOk="0" h="631412" w="631412">
                <a:moveTo>
                  <a:pt x="631412" y="631412"/>
                </a:moveTo>
                <a:lnTo>
                  <a:pt x="631412" y="631412"/>
                </a:lnTo>
                <a:cubicBezTo>
                  <a:pt x="282702" y="631412"/>
                  <a:pt x="0" y="348710"/>
                  <a:pt x="0" y="0"/>
                </a:cubicBezTo>
                <a:lnTo>
                  <a:pt x="0" y="0"/>
                </a:lnTo>
                <a:lnTo>
                  <a:pt x="631412" y="0"/>
                </a:lnTo>
                <a:lnTo>
                  <a:pt x="631412" y="631412"/>
                </a:lnTo>
                <a:close/>
              </a:path>
            </a:pathLst>
          </a:custGeom>
          <a:solidFill>
            <a:srgbClr val="0044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22;p13"/>
          <p:cNvSpPr/>
          <p:nvPr/>
        </p:nvSpPr>
        <p:spPr>
          <a:xfrm>
            <a:off x="0" y="854393"/>
            <a:ext cx="860299" cy="430213"/>
          </a:xfrm>
          <a:custGeom>
            <a:rect b="b" l="l" r="r" t="t"/>
            <a:pathLst>
              <a:path extrusionOk="0" h="315753" w="631412">
                <a:moveTo>
                  <a:pt x="315754" y="315754"/>
                </a:moveTo>
                <a:lnTo>
                  <a:pt x="315754" y="315754"/>
                </a:lnTo>
                <a:cubicBezTo>
                  <a:pt x="141351" y="315754"/>
                  <a:pt x="0" y="174403"/>
                  <a:pt x="0" y="0"/>
                </a:cubicBezTo>
                <a:lnTo>
                  <a:pt x="0" y="0"/>
                </a:lnTo>
                <a:lnTo>
                  <a:pt x="631412" y="0"/>
                </a:lnTo>
                <a:lnTo>
                  <a:pt x="631412" y="0"/>
                </a:lnTo>
                <a:cubicBezTo>
                  <a:pt x="631412" y="174403"/>
                  <a:pt x="490061" y="315754"/>
                  <a:pt x="315754" y="315754"/>
                </a:cubicBezTo>
                <a:close/>
              </a:path>
            </a:pathLst>
          </a:custGeom>
          <a:solidFill>
            <a:srgbClr val="FFA0A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23;p13"/>
          <p:cNvSpPr/>
          <p:nvPr/>
        </p:nvSpPr>
        <p:spPr>
          <a:xfrm>
            <a:off x="8290938" y="1"/>
            <a:ext cx="855707" cy="790000"/>
          </a:xfrm>
          <a:custGeom>
            <a:rect b="b" l="l" r="r" t="t"/>
            <a:pathLst>
              <a:path extrusionOk="0" h="443198" w="480060">
                <a:moveTo>
                  <a:pt x="0" y="0"/>
                </a:moveTo>
                <a:lnTo>
                  <a:pt x="480060" y="0"/>
                </a:lnTo>
                <a:lnTo>
                  <a:pt x="480060" y="443198"/>
                </a:lnTo>
                <a:lnTo>
                  <a:pt x="0" y="443198"/>
                </a:lnTo>
                <a:close/>
              </a:path>
            </a:pathLst>
          </a:custGeom>
          <a:solidFill>
            <a:srgbClr val="0044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" name="Google Shape;24;p13"/>
          <p:cNvSpPr/>
          <p:nvPr/>
        </p:nvSpPr>
        <p:spPr>
          <a:xfrm rot="-5400000">
            <a:off x="8088058" y="202743"/>
            <a:ext cx="773480" cy="386797"/>
          </a:xfrm>
          <a:custGeom>
            <a:rect b="b" l="l" r="r" t="t"/>
            <a:pathLst>
              <a:path extrusionOk="0" h="315753" w="631412">
                <a:moveTo>
                  <a:pt x="315754" y="315754"/>
                </a:moveTo>
                <a:lnTo>
                  <a:pt x="315754" y="315754"/>
                </a:lnTo>
                <a:cubicBezTo>
                  <a:pt x="141351" y="315754"/>
                  <a:pt x="0" y="174403"/>
                  <a:pt x="0" y="0"/>
                </a:cubicBezTo>
                <a:lnTo>
                  <a:pt x="0" y="0"/>
                </a:lnTo>
                <a:lnTo>
                  <a:pt x="631412" y="0"/>
                </a:lnTo>
                <a:lnTo>
                  <a:pt x="631412" y="0"/>
                </a:lnTo>
                <a:cubicBezTo>
                  <a:pt x="631412" y="174403"/>
                  <a:pt x="490061" y="315754"/>
                  <a:pt x="315754" y="315754"/>
                </a:cubicBezTo>
                <a:close/>
              </a:path>
            </a:pathLst>
          </a:custGeom>
          <a:solidFill>
            <a:srgbClr val="FFA0A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" name="Google Shape;25;p13"/>
          <p:cNvSpPr/>
          <p:nvPr/>
        </p:nvSpPr>
        <p:spPr>
          <a:xfrm flipH="1" rot="5400000">
            <a:off x="8566196" y="212534"/>
            <a:ext cx="773480" cy="386797"/>
          </a:xfrm>
          <a:custGeom>
            <a:rect b="b" l="l" r="r" t="t"/>
            <a:pathLst>
              <a:path extrusionOk="0" h="315753" w="631412">
                <a:moveTo>
                  <a:pt x="315754" y="315754"/>
                </a:moveTo>
                <a:lnTo>
                  <a:pt x="315754" y="315754"/>
                </a:lnTo>
                <a:cubicBezTo>
                  <a:pt x="141351" y="315754"/>
                  <a:pt x="0" y="174403"/>
                  <a:pt x="0" y="0"/>
                </a:cubicBezTo>
                <a:lnTo>
                  <a:pt x="0" y="0"/>
                </a:lnTo>
                <a:lnTo>
                  <a:pt x="631412" y="0"/>
                </a:lnTo>
                <a:lnTo>
                  <a:pt x="631412" y="0"/>
                </a:lnTo>
                <a:cubicBezTo>
                  <a:pt x="631412" y="174403"/>
                  <a:pt x="490061" y="315754"/>
                  <a:pt x="315754" y="315754"/>
                </a:cubicBezTo>
                <a:close/>
              </a:path>
            </a:pathLst>
          </a:custGeom>
          <a:solidFill>
            <a:srgbClr val="9DDDE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Google Shape;26;p13"/>
          <p:cNvSpPr/>
          <p:nvPr/>
        </p:nvSpPr>
        <p:spPr>
          <a:xfrm flipH="1">
            <a:off x="233" y="4542482"/>
            <a:ext cx="614238" cy="614240"/>
          </a:xfrm>
          <a:custGeom>
            <a:rect b="b" l="l" r="r" t="t"/>
            <a:pathLst>
              <a:path extrusionOk="0" h="450818" w="450817">
                <a:moveTo>
                  <a:pt x="450818" y="0"/>
                </a:moveTo>
                <a:lnTo>
                  <a:pt x="450818" y="450818"/>
                </a:lnTo>
                <a:lnTo>
                  <a:pt x="0" y="450818"/>
                </a:lnTo>
                <a:lnTo>
                  <a:pt x="0" y="450818"/>
                </a:lnTo>
                <a:cubicBezTo>
                  <a:pt x="0" y="201835"/>
                  <a:pt x="201835" y="0"/>
                  <a:pt x="450818" y="0"/>
                </a:cubicBezTo>
                <a:lnTo>
                  <a:pt x="450818" y="0"/>
                </a:lnTo>
                <a:close/>
              </a:path>
            </a:pathLst>
          </a:custGeom>
          <a:solidFill>
            <a:srgbClr val="0044C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" name="Google Shape;27;p13"/>
          <p:cNvSpPr/>
          <p:nvPr/>
        </p:nvSpPr>
        <p:spPr>
          <a:xfrm>
            <a:off x="8290940" y="800683"/>
            <a:ext cx="860299" cy="860299"/>
          </a:xfrm>
          <a:custGeom>
            <a:rect b="b" l="l" r="r" t="t"/>
            <a:pathLst>
              <a:path extrusionOk="0" h="631412" w="631412">
                <a:moveTo>
                  <a:pt x="631412" y="631412"/>
                </a:moveTo>
                <a:lnTo>
                  <a:pt x="0" y="631412"/>
                </a:lnTo>
                <a:lnTo>
                  <a:pt x="0" y="0"/>
                </a:lnTo>
                <a:lnTo>
                  <a:pt x="0" y="0"/>
                </a:lnTo>
                <a:cubicBezTo>
                  <a:pt x="348710" y="0"/>
                  <a:pt x="631412" y="282702"/>
                  <a:pt x="631412" y="631412"/>
                </a:cubicBezTo>
                <a:lnTo>
                  <a:pt x="631412" y="631412"/>
                </a:lnTo>
                <a:close/>
              </a:path>
            </a:pathLst>
          </a:custGeom>
          <a:solidFill>
            <a:srgbClr val="FF624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" name="Google Shape;47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1" name="Google Shape;5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3.png"/><Relationship Id="rId6" Type="http://schemas.openxmlformats.org/officeDocument/2006/relationships/image" Target="../media/image6.png"/><Relationship Id="rId7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17.png"/><Relationship Id="rId7" Type="http://schemas.openxmlformats.org/officeDocument/2006/relationships/image" Target="../media/image15.png"/><Relationship Id="rId8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70" name="Google Shape;7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22533" y="-120219"/>
            <a:ext cx="5501625" cy="4126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"/>
          <p:cNvPicPr preferRelativeResize="0"/>
          <p:nvPr/>
        </p:nvPicPr>
        <p:blipFill rotWithShape="1">
          <a:blip r:embed="rId5">
            <a:alphaModFix/>
          </a:blip>
          <a:srcRect b="23859" l="17689" r="16451" t="25457"/>
          <a:stretch/>
        </p:blipFill>
        <p:spPr>
          <a:xfrm>
            <a:off x="-1185450" y="2038175"/>
            <a:ext cx="5252060" cy="404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330119">
            <a:off x="7376229" y="2604133"/>
            <a:ext cx="3001526" cy="248917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"/>
          <p:cNvSpPr txBox="1"/>
          <p:nvPr/>
        </p:nvSpPr>
        <p:spPr>
          <a:xfrm>
            <a:off x="818137" y="1115829"/>
            <a:ext cx="7625700" cy="1401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0380000" dist="85725">
              <a:srgbClr val="000000"/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accent2"/>
                </a:solidFill>
                <a:latin typeface="Pacifico"/>
                <a:ea typeface="Pacifico"/>
                <a:cs typeface="Pacifico"/>
                <a:sym typeface="Pacifico"/>
              </a:rPr>
              <a:t>Mohs Scale Of Mineral Hardness</a:t>
            </a:r>
            <a:endParaRPr b="1" i="0" sz="4700" u="none" cap="none" strike="noStrike">
              <a:solidFill>
                <a:schemeClr val="accent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74" name="Google Shape;74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-536292">
            <a:off x="5508399" y="2921825"/>
            <a:ext cx="3460624" cy="404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d5c51bcdb_0_143"/>
          <p:cNvSpPr/>
          <p:nvPr/>
        </p:nvSpPr>
        <p:spPr>
          <a:xfrm>
            <a:off x="1916800" y="296700"/>
            <a:ext cx="68703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9d5c51bcdb_0_143"/>
          <p:cNvSpPr txBox="1"/>
          <p:nvPr/>
        </p:nvSpPr>
        <p:spPr>
          <a:xfrm>
            <a:off x="2138038" y="2392200"/>
            <a:ext cx="6427800" cy="20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เพื่อให้เล็งเห็นถึงความสำคัญของการค้นพบแร่ของมวลมนุษยชาติ อันซึ่งเป็นประโยชน์ต่อมนุษย์ในหลายๆด้านไม่ว่าจะเป็นด้านอุตสาหกรรมการก่อสร้าง อุตสาหกรรมเครื่องสำอาง อุตสาหกรรมกระจกและเลนส์ เครื่องปั้นดินเผา รวมถึงอุตสาหกรรมเครื่องประดับ และเพื่อให้ความรู้เกี่ยวกับแร่ คุณสมบัติแร่ ประโยชน์ของแร่ และมาตราความแข็งเพื่อวัดความทนทานของแร่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152" name="Google Shape;152;g9d5c51bcdb_0_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9300" y="0"/>
            <a:ext cx="2366725" cy="220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9d5c51bcdb_0_143"/>
          <p:cNvSpPr txBox="1"/>
          <p:nvPr/>
        </p:nvSpPr>
        <p:spPr>
          <a:xfrm>
            <a:off x="6363488" y="783925"/>
            <a:ext cx="16047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Goal</a:t>
            </a:r>
            <a:endParaRPr sz="210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9d5c51bcdb_0_143"/>
          <p:cNvSpPr/>
          <p:nvPr/>
        </p:nvSpPr>
        <p:spPr>
          <a:xfrm>
            <a:off x="944050" y="960600"/>
            <a:ext cx="1194000" cy="134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g9d5c51bcdb_0_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450" y="960600"/>
            <a:ext cx="791600" cy="134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d5c51bcdb_0_65"/>
          <p:cNvSpPr/>
          <p:nvPr/>
        </p:nvSpPr>
        <p:spPr>
          <a:xfrm>
            <a:off x="832750" y="323450"/>
            <a:ext cx="7478400" cy="49053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9d5c51bcdb_0_65"/>
          <p:cNvSpPr/>
          <p:nvPr/>
        </p:nvSpPr>
        <p:spPr>
          <a:xfrm>
            <a:off x="2593866" y="3011901"/>
            <a:ext cx="1301126" cy="1299454"/>
          </a:xfrm>
          <a:custGeom>
            <a:rect b="b" l="l" r="r" t="t"/>
            <a:pathLst>
              <a:path extrusionOk="0" h="19679" w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0097A7"/>
          </a:solidFill>
          <a:ln cap="flat" cmpd="sng" w="25400">
            <a:solidFill>
              <a:srgbClr val="000000">
                <a:alpha val="0"/>
              </a:srgbClr>
            </a:solidFill>
            <a:prstDash val="solid"/>
            <a:miter lim="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g9d5c51bcdb_0_65"/>
          <p:cNvSpPr/>
          <p:nvPr/>
        </p:nvSpPr>
        <p:spPr>
          <a:xfrm>
            <a:off x="3906083" y="836985"/>
            <a:ext cx="1362426" cy="1358638"/>
          </a:xfrm>
          <a:custGeom>
            <a:rect b="b" l="l" r="r" t="t"/>
            <a:pathLst>
              <a:path extrusionOk="0" h="19679" w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A9999"/>
          </a:solidFill>
          <a:ln cap="flat" cmpd="sng" w="25400">
            <a:solidFill>
              <a:srgbClr val="000000">
                <a:alpha val="0"/>
              </a:srgbClr>
            </a:solidFill>
            <a:prstDash val="solid"/>
            <a:miter lim="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g9d5c51bcdb_0_65"/>
          <p:cNvSpPr/>
          <p:nvPr/>
        </p:nvSpPr>
        <p:spPr>
          <a:xfrm>
            <a:off x="1543871" y="2399495"/>
            <a:ext cx="1433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Nichanan</a:t>
            </a:r>
            <a:endParaRPr b="1" sz="15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Sakornnoi</a:t>
            </a:r>
            <a:endParaRPr b="1" sz="1500">
              <a:solidFill>
                <a:srgbClr val="FFFFFF"/>
              </a:solidFill>
            </a:endParaRPr>
          </a:p>
        </p:txBody>
      </p:sp>
      <p:sp>
        <p:nvSpPr>
          <p:cNvPr id="164" name="Google Shape;164;g9d5c51bcdb_0_65"/>
          <p:cNvSpPr/>
          <p:nvPr/>
        </p:nvSpPr>
        <p:spPr>
          <a:xfrm>
            <a:off x="3855392" y="2389159"/>
            <a:ext cx="14331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Nichapat Kachacheewa</a:t>
            </a:r>
            <a:endParaRPr b="1"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9d5c51bcdb_0_65"/>
          <p:cNvSpPr/>
          <p:nvPr/>
        </p:nvSpPr>
        <p:spPr>
          <a:xfrm>
            <a:off x="2249712" y="4562263"/>
            <a:ext cx="20253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Wipawapat</a:t>
            </a:r>
            <a:endParaRPr b="1" sz="15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Hongsing</a:t>
            </a:r>
            <a:endParaRPr b="1"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9d5c51bcdb_0_65"/>
          <p:cNvSpPr/>
          <p:nvPr/>
        </p:nvSpPr>
        <p:spPr>
          <a:xfrm>
            <a:off x="4986750" y="4536250"/>
            <a:ext cx="20253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Araya </a:t>
            </a:r>
            <a:endParaRPr b="1" sz="15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FFFFFF"/>
                </a:solidFill>
              </a:rPr>
              <a:t>Thongleg</a:t>
            </a:r>
            <a:endParaRPr b="1"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9d5c51bcdb_0_65"/>
          <p:cNvSpPr/>
          <p:nvPr/>
        </p:nvSpPr>
        <p:spPr>
          <a:xfrm>
            <a:off x="6241909" y="867525"/>
            <a:ext cx="1301126" cy="1297584"/>
          </a:xfrm>
          <a:custGeom>
            <a:rect b="b" l="l" r="r" t="t"/>
            <a:pathLst>
              <a:path extrusionOk="0" h="19679" w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351C75"/>
          </a:solidFill>
          <a:ln cap="flat" cmpd="sng" w="25400">
            <a:solidFill>
              <a:srgbClr val="1155CC">
                <a:alpha val="0"/>
              </a:srgbClr>
            </a:solidFill>
            <a:prstDash val="solid"/>
            <a:miter lim="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g9d5c51bcdb_0_65"/>
          <p:cNvSpPr/>
          <p:nvPr/>
        </p:nvSpPr>
        <p:spPr>
          <a:xfrm>
            <a:off x="5325929" y="2996611"/>
            <a:ext cx="1301126" cy="1299454"/>
          </a:xfrm>
          <a:custGeom>
            <a:rect b="b" l="l" r="r" t="t"/>
            <a:pathLst>
              <a:path extrusionOk="0" h="19679" w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69138"/>
          </a:solidFill>
          <a:ln cap="flat" cmpd="sng" w="25400">
            <a:solidFill>
              <a:srgbClr val="000000">
                <a:alpha val="0"/>
              </a:srgbClr>
            </a:solidFill>
            <a:prstDash val="solid"/>
            <a:miter lim="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" name="Google Shape;169;g9d5c51bcdb_0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3096" y="2941700"/>
            <a:ext cx="1483924" cy="1479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9d5c51bcdb_0_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8103" y="2974814"/>
            <a:ext cx="1483927" cy="1476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9d5c51bcdb_0_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0500" y="776513"/>
            <a:ext cx="1483922" cy="1479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9d5c51bcdb_0_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45348" y="795476"/>
            <a:ext cx="1483921" cy="1469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9d5c51bcdb_0_65"/>
          <p:cNvPicPr preferRelativeResize="0"/>
          <p:nvPr/>
        </p:nvPicPr>
        <p:blipFill rotWithShape="1">
          <a:blip r:embed="rId7">
            <a:alphaModFix/>
          </a:blip>
          <a:srcRect b="9342" l="0" r="3605" t="5026"/>
          <a:stretch/>
        </p:blipFill>
        <p:spPr>
          <a:xfrm>
            <a:off x="1570388" y="837100"/>
            <a:ext cx="1362300" cy="1408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4" name="Google Shape;174;g9d5c51bcdb_0_6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84400" y="0"/>
            <a:ext cx="2605850" cy="77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9d5c51bcdb_0_65"/>
          <p:cNvSpPr txBox="1"/>
          <p:nvPr/>
        </p:nvSpPr>
        <p:spPr>
          <a:xfrm>
            <a:off x="3335063" y="66613"/>
            <a:ext cx="2704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</a:rPr>
              <a:t>Member</a:t>
            </a:r>
            <a:endParaRPr b="1" sz="3600">
              <a:solidFill>
                <a:srgbClr val="FFFFFF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500">
                <a:solidFill>
                  <a:srgbClr val="0044C1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100"/>
          </a:p>
        </p:txBody>
      </p:sp>
      <p:sp>
        <p:nvSpPr>
          <p:cNvPr id="176" name="Google Shape;176;g9d5c51bcdb_0_65"/>
          <p:cNvSpPr txBox="1"/>
          <p:nvPr/>
        </p:nvSpPr>
        <p:spPr>
          <a:xfrm>
            <a:off x="5879550" y="2371038"/>
            <a:ext cx="23358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</a:rPr>
              <a:t>Sunisa 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</a:rPr>
              <a:t>Janbang</a:t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80" name="Google Shape;80;p2"/>
          <p:cNvPicPr preferRelativeResize="0"/>
          <p:nvPr/>
        </p:nvPicPr>
        <p:blipFill rotWithShape="1">
          <a:blip r:embed="rId4">
            <a:alphaModFix/>
          </a:blip>
          <a:srcRect b="23859" l="17689" r="16451" t="25457"/>
          <a:stretch/>
        </p:blipFill>
        <p:spPr>
          <a:xfrm>
            <a:off x="-1185450" y="2038175"/>
            <a:ext cx="5252060" cy="404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330119">
            <a:off x="7376229" y="2604133"/>
            <a:ext cx="3001526" cy="248917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"/>
          <p:cNvSpPr txBox="1"/>
          <p:nvPr/>
        </p:nvSpPr>
        <p:spPr>
          <a:xfrm>
            <a:off x="818137" y="1115829"/>
            <a:ext cx="7625700" cy="1401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0380000" dist="85725">
              <a:srgbClr val="000000"/>
            </a:outerShdw>
          </a:effectLst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700"/>
              <a:buFont typeface="Arial"/>
              <a:buNone/>
            </a:pPr>
            <a:r>
              <a:rPr b="1" i="0" lang="en-US" sz="4700" u="none" cap="none" strike="noStrike">
                <a:solidFill>
                  <a:schemeClr val="accent2"/>
                </a:solidFill>
                <a:latin typeface="Pacifico"/>
                <a:ea typeface="Pacifico"/>
                <a:cs typeface="Pacifico"/>
                <a:sym typeface="Pacifico"/>
              </a:rPr>
              <a:t>Mohs Scale Of Mineral Hardness</a:t>
            </a:r>
            <a:endParaRPr b="1" i="0" sz="4700" u="none" cap="none" strike="noStrike">
              <a:solidFill>
                <a:schemeClr val="accent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83" name="Google Shape;83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536292">
            <a:off x="5508399" y="2921825"/>
            <a:ext cx="3460624" cy="404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89" name="Google Shape;89;p3"/>
          <p:cNvSpPr/>
          <p:nvPr/>
        </p:nvSpPr>
        <p:spPr>
          <a:xfrm>
            <a:off x="832757" y="323448"/>
            <a:ext cx="7478486" cy="4550229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3"/>
          <p:cNvSpPr txBox="1"/>
          <p:nvPr/>
        </p:nvSpPr>
        <p:spPr>
          <a:xfrm>
            <a:off x="3712306" y="1986975"/>
            <a:ext cx="183736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Mineral</a:t>
            </a:r>
            <a:endParaRPr b="1" i="0" sz="3200" u="none" cap="none" strike="noStrike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91" name="Google Shape;91;p3"/>
          <p:cNvSpPr txBox="1"/>
          <p:nvPr/>
        </p:nvSpPr>
        <p:spPr>
          <a:xfrm>
            <a:off x="4375147" y="2555229"/>
            <a:ext cx="518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ngsanaUPC"/>
                <a:ea typeface="AngsanaUPC"/>
                <a:cs typeface="AngsanaUPC"/>
                <a:sym typeface="AngsanaUPC"/>
              </a:rPr>
              <a:t>แร่</a:t>
            </a:r>
            <a:endParaRPr/>
          </a:p>
        </p:txBody>
      </p:sp>
      <p:pic>
        <p:nvPicPr>
          <p:cNvPr descr="รูปภาพประกอบด้วย นั่ง, โต๊ะ, ชิ้นส่วน, สีชมพู&#10;&#10;คำอธิบายที่สร้างโดยอัตโนมัติ" id="92" name="Google Shape;9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9373" y="3581401"/>
            <a:ext cx="2223740" cy="18611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รูปภาพประกอบด้วย ดอกไม้&#10;&#10;คำอธิบายที่สร้างโดยอัตโนมัติ" id="93" name="Google Shape;93;p3"/>
          <p:cNvPicPr preferRelativeResize="0"/>
          <p:nvPr/>
        </p:nvPicPr>
        <p:blipFill rotWithShape="1">
          <a:blip r:embed="rId5">
            <a:alphaModFix/>
          </a:blip>
          <a:srcRect b="-2883" l="53103" r="11182" t="43806"/>
          <a:stretch/>
        </p:blipFill>
        <p:spPr>
          <a:xfrm rot="7956528">
            <a:off x="-650022" y="-1185808"/>
            <a:ext cx="3557476" cy="330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99" name="Google Shape;99;p4"/>
          <p:cNvSpPr txBox="1"/>
          <p:nvPr/>
        </p:nvSpPr>
        <p:spPr>
          <a:xfrm>
            <a:off x="3723527" y="2248584"/>
            <a:ext cx="196720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ngsanaUPC"/>
                <a:ea typeface="AngsanaUPC"/>
                <a:cs typeface="AngsanaUPC"/>
                <a:sym typeface="AngsanaUPC"/>
              </a:rPr>
              <a:t>แร่ที่แข็งที่สุด?</a:t>
            </a:r>
            <a:endParaRPr b="1" i="0" sz="3600" u="none" cap="none" strike="noStrike">
              <a:solidFill>
                <a:schemeClr val="dk1"/>
              </a:solidFill>
              <a:latin typeface="AngsanaUPC"/>
              <a:ea typeface="AngsanaUPC"/>
              <a:cs typeface="AngsanaUPC"/>
              <a:sym typeface="AngsanaUPC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832757" y="323448"/>
            <a:ext cx="7478486" cy="4550229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รูปภาพประกอบด้วย นั่ง, โต๊ะ, ชิ้นส่วน, สีชมพู&#10;&#10;คำอธิบายที่สร้างโดยอัตโนมัติ" id="101" name="Google Shape;10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9373" y="3581401"/>
            <a:ext cx="2223740" cy="18611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รูปภาพประกอบด้วย ดอกไม้&#10;&#10;คำอธิบายที่สร้างโดยอัตโนมัติ" id="102" name="Google Shape;102;p4"/>
          <p:cNvPicPr preferRelativeResize="0"/>
          <p:nvPr/>
        </p:nvPicPr>
        <p:blipFill rotWithShape="1">
          <a:blip r:embed="rId5">
            <a:alphaModFix/>
          </a:blip>
          <a:srcRect b="-2883" l="53103" r="11182" t="43806"/>
          <a:stretch/>
        </p:blipFill>
        <p:spPr>
          <a:xfrm rot="7956528">
            <a:off x="-650022" y="-1185808"/>
            <a:ext cx="3557476" cy="330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90300"/>
            <a:ext cx="9261975" cy="617772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08" name="Google Shape;108;p5"/>
          <p:cNvSpPr txBox="1"/>
          <p:nvPr/>
        </p:nvSpPr>
        <p:spPr>
          <a:xfrm>
            <a:off x="2699208" y="2248584"/>
            <a:ext cx="386355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ngsanaUPC"/>
                <a:ea typeface="AngsanaUPC"/>
                <a:cs typeface="AngsanaUPC"/>
                <a:sym typeface="AngsanaUPC"/>
              </a:rPr>
              <a:t>อะไรที่ใช้วัดความแข็งของแร่?</a:t>
            </a:r>
            <a:endParaRPr b="1" i="0" sz="3600" u="none" cap="none" strike="noStrike">
              <a:solidFill>
                <a:schemeClr val="dk1"/>
              </a:solidFill>
              <a:latin typeface="AngsanaUPC"/>
              <a:ea typeface="AngsanaUPC"/>
              <a:cs typeface="AngsanaUPC"/>
              <a:sym typeface="AngsanaUPC"/>
            </a:endParaRPr>
          </a:p>
        </p:txBody>
      </p:sp>
      <p:sp>
        <p:nvSpPr>
          <p:cNvPr id="109" name="Google Shape;109;p5"/>
          <p:cNvSpPr/>
          <p:nvPr/>
        </p:nvSpPr>
        <p:spPr>
          <a:xfrm>
            <a:off x="832757" y="323448"/>
            <a:ext cx="7478486" cy="4550229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รูปภาพประกอบด้วย นั่ง, โต๊ะ, ชิ้นส่วน, สีชมพู&#10;&#10;คำอธิบายที่สร้างโดยอัตโนมัติ" id="110" name="Google Shape;11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9373" y="3581401"/>
            <a:ext cx="2223740" cy="18611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รูปภาพประกอบด้วย ดอกไม้&#10;&#10;คำอธิบายที่สร้างโดยอัตโนมัติ" id="111" name="Google Shape;111;p5"/>
          <p:cNvPicPr preferRelativeResize="0"/>
          <p:nvPr/>
        </p:nvPicPr>
        <p:blipFill rotWithShape="1">
          <a:blip r:embed="rId5">
            <a:alphaModFix/>
          </a:blip>
          <a:srcRect b="-2883" l="53103" r="11182" t="43806"/>
          <a:stretch/>
        </p:blipFill>
        <p:spPr>
          <a:xfrm rot="7956528">
            <a:off x="-650022" y="-1185808"/>
            <a:ext cx="3557476" cy="330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2138" y="380213"/>
            <a:ext cx="4799625" cy="443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6"/>
          <p:cNvSpPr txBox="1"/>
          <p:nvPr/>
        </p:nvSpPr>
        <p:spPr>
          <a:xfrm>
            <a:off x="1345797" y="2000850"/>
            <a:ext cx="6757200" cy="14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1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DEMO </a:t>
            </a:r>
            <a:r>
              <a:rPr b="1" lang="en-US" sz="81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WEB</a:t>
            </a:r>
            <a:endParaRPr b="1" i="0" sz="8100" u="none" cap="none" strike="noStrike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18" name="Google Shape;118;p6"/>
          <p:cNvSpPr/>
          <p:nvPr/>
        </p:nvSpPr>
        <p:spPr>
          <a:xfrm>
            <a:off x="832757" y="323448"/>
            <a:ext cx="74784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"/>
          <p:cNvSpPr/>
          <p:nvPr/>
        </p:nvSpPr>
        <p:spPr>
          <a:xfrm>
            <a:off x="832757" y="323448"/>
            <a:ext cx="74784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1200" y="-72950"/>
            <a:ext cx="3044750" cy="253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7"/>
          <p:cNvSpPr txBox="1"/>
          <p:nvPr/>
        </p:nvSpPr>
        <p:spPr>
          <a:xfrm>
            <a:off x="5701275" y="1829973"/>
            <a:ext cx="26046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Framework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45112" y="3281163"/>
            <a:ext cx="1617225" cy="210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7"/>
          <p:cNvSpPr txBox="1"/>
          <p:nvPr/>
        </p:nvSpPr>
        <p:spPr>
          <a:xfrm>
            <a:off x="1313450" y="570170"/>
            <a:ext cx="24657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 </a:t>
            </a:r>
            <a:r>
              <a:rPr b="1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7"/>
          <p:cNvSpPr txBox="1"/>
          <p:nvPr/>
        </p:nvSpPr>
        <p:spPr>
          <a:xfrm>
            <a:off x="972975" y="1152350"/>
            <a:ext cx="3379200" cy="14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i="0" lang="en-US" sz="1500" u="none" cap="none" strike="noStrike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ใช้เทคโนโลยีภาษา HTML</a:t>
            </a:r>
            <a:endParaRPr sz="13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0" u="none" cap="none" strike="noStrike">
              <a:solidFill>
                <a:srgbClr val="FFFFFF"/>
              </a:solidFill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i="0" lang="en-US" sz="1500" u="none" cap="none" strike="noStrike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ใช้เทคโนโลยีภาษา CSS</a:t>
            </a:r>
            <a:endParaRPr sz="13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0" u="none" cap="none" strike="noStrike">
              <a:solidFill>
                <a:srgbClr val="FFFFFF"/>
              </a:solidFill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i="0" lang="en-US" sz="1500" u="none" cap="none" strike="noStrike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ใช้เทคโนโลยีภาษา JavaScript</a:t>
            </a:r>
            <a:endParaRPr i="0" sz="1500" u="none" cap="none" strike="noStrike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7"/>
          <p:cNvSpPr txBox="1"/>
          <p:nvPr/>
        </p:nvSpPr>
        <p:spPr>
          <a:xfrm>
            <a:off x="2557375" y="2753325"/>
            <a:ext cx="5654100" cy="18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Bootstrap คือ</a:t>
            </a:r>
            <a:r>
              <a:rPr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Frontend Framework ที่รวม HTML, CSS และ JS เข้าด้วยกันสำหรับพัฒนา Web ที่รองรับทุก Smart Device หรือ เรียกว่า Responsive Web หรือ Mobile First</a:t>
            </a:r>
            <a:endParaRPr i="0" sz="1500" u="none" cap="none" strike="noStrike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GSAP</a:t>
            </a:r>
            <a:r>
              <a:rPr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(</a:t>
            </a:r>
            <a:r>
              <a:rPr b="1"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GreenSock</a:t>
            </a:r>
            <a:r>
              <a:rPr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Animation Platform) </a:t>
            </a:r>
            <a:r>
              <a:rPr b="1"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คือ</a:t>
            </a:r>
            <a:r>
              <a:rPr i="0" lang="en-US" sz="15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อนิเมชั่นไลบรารี่เพื่อกำหนดรูปแบบการเคลื่อนไหวให้วัตถุต่าง ๆ ตัวไลบรารี่ถูกออกแบบมาให้ใช้ได้ในหลาย ๆ ภาษาโปรแกรมมิ่ง สำหรับการเขียนโปรแกรมบน HTML5 Canvas</a:t>
            </a:r>
            <a:endParaRPr i="0" sz="1500" u="none" cap="none" strike="noStrike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9d5c51bcdb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064225" cy="306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9d5c51bcdb_0_30"/>
          <p:cNvSpPr txBox="1"/>
          <p:nvPr/>
        </p:nvSpPr>
        <p:spPr>
          <a:xfrm>
            <a:off x="6160850" y="443825"/>
            <a:ext cx="23073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Challenge</a:t>
            </a:r>
            <a:endParaRPr b="1" sz="3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9d5c51bcdb_0_30"/>
          <p:cNvSpPr txBox="1"/>
          <p:nvPr/>
        </p:nvSpPr>
        <p:spPr>
          <a:xfrm>
            <a:off x="3446525" y="1174100"/>
            <a:ext cx="4512000" cy="32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ค้นหาข้อมูลและรูปแร่ต่างๆ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ออกแบบเว็บไซต์และทำภาพกราฟิคภายในเว็บไซต์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การทำหน้า Parallax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การทำ Transition Text โดยใช้ Framework GSAP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Scroll Snap ร่วมกับ Slide Section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ใช้ javascript ดึงข้อมูลไปแสดงใน Modal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Mini Game ทายระดับความแข็งของแร่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37" name="Google Shape;137;g9d5c51bcdb_0_30"/>
          <p:cNvSpPr/>
          <p:nvPr/>
        </p:nvSpPr>
        <p:spPr>
          <a:xfrm>
            <a:off x="2366701" y="323450"/>
            <a:ext cx="59445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d5c51bcdb_0_54"/>
          <p:cNvSpPr/>
          <p:nvPr/>
        </p:nvSpPr>
        <p:spPr>
          <a:xfrm>
            <a:off x="384701" y="296700"/>
            <a:ext cx="5944500" cy="45501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9d5c51bcdb_0_54"/>
          <p:cNvSpPr txBox="1"/>
          <p:nvPr/>
        </p:nvSpPr>
        <p:spPr>
          <a:xfrm>
            <a:off x="1297025" y="575150"/>
            <a:ext cx="16047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Result</a:t>
            </a:r>
            <a:endParaRPr sz="210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g9d5c51bcdb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2175" y="0"/>
            <a:ext cx="3311825" cy="506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9d5c51bcdb_0_54"/>
          <p:cNvSpPr txBox="1"/>
          <p:nvPr/>
        </p:nvSpPr>
        <p:spPr>
          <a:xfrm>
            <a:off x="1159725" y="1416725"/>
            <a:ext cx="4262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ได้ความรู้จากการค้นคว้าข้อมูลเรื่องระดับความแข็งของแร่ทั้ง 10 ระดับ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ได้ฝึกทักษะการพัฒนาเว็บไซต์โดยใช้ frameworkต่างๆมาประยุกต์ใช้สร้างเว็บไซต์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ได้รับประสบการณ์ในการออกแบบและพัฒนาเว็บไซต์ร่วมกันเป็นทีม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Sarabun"/>
              <a:buChar char="●"/>
            </a:pPr>
            <a:r>
              <a:rPr lang="en-US" sz="15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รู้จักกับเครื่องมือพัฒนาเว็บไซต์มากยิ่งขึ้น</a:t>
            </a:r>
            <a:endParaRPr sz="15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